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4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8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56" autoAdjust="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52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873B8-F246-654D-9476-94A3CB244AD5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537CA-63B7-3448-B849-C2C15870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31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873B8-F246-654D-9476-94A3CB244AD5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537CA-63B7-3448-B849-C2C15870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15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873B8-F246-654D-9476-94A3CB244AD5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537CA-63B7-3448-B849-C2C15870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3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873B8-F246-654D-9476-94A3CB244AD5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537CA-63B7-3448-B849-C2C15870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574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873B8-F246-654D-9476-94A3CB244AD5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537CA-63B7-3448-B849-C2C15870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0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873B8-F246-654D-9476-94A3CB244AD5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537CA-63B7-3448-B849-C2C15870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992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873B8-F246-654D-9476-94A3CB244AD5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537CA-63B7-3448-B849-C2C15870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85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873B8-F246-654D-9476-94A3CB244AD5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537CA-63B7-3448-B849-C2C15870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255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873B8-F246-654D-9476-94A3CB244AD5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537CA-63B7-3448-B849-C2C15870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76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873B8-F246-654D-9476-94A3CB244AD5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537CA-63B7-3448-B849-C2C15870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14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873B8-F246-654D-9476-94A3CB244AD5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537CA-63B7-3448-B849-C2C15870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2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873B8-F246-654D-9476-94A3CB244AD5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537CA-63B7-3448-B849-C2C15870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4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3903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Term Paper</a:t>
            </a:r>
            <a:br>
              <a:rPr lang="en-US" dirty="0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z="3600" dirty="0" smtClean="0">
                <a:solidFill>
                  <a:srgbClr val="0000FF"/>
                </a:solidFill>
              </a:rPr>
              <a:t/>
            </a:r>
            <a:br>
              <a:rPr lang="en-US" sz="3600" dirty="0" smtClean="0">
                <a:solidFill>
                  <a:srgbClr val="0000FF"/>
                </a:solidFill>
              </a:rPr>
            </a:br>
            <a:r>
              <a:rPr lang="en-US" sz="3600" dirty="0" smtClean="0">
                <a:solidFill>
                  <a:srgbClr val="FF0000"/>
                </a:solidFill>
              </a:rPr>
              <a:t>Final Due: </a:t>
            </a:r>
            <a:r>
              <a:rPr lang="en-US" sz="3600" smtClean="0">
                <a:solidFill>
                  <a:srgbClr val="0000FF"/>
                </a:solidFill>
              </a:rPr>
              <a:t>November </a:t>
            </a:r>
            <a:r>
              <a:rPr lang="en-US" sz="3600" smtClean="0">
                <a:solidFill>
                  <a:srgbClr val="0000FF"/>
                </a:solidFill>
              </a:rPr>
              <a:t>10</a:t>
            </a:r>
            <a:r>
              <a:rPr lang="en-US" sz="3600" smtClean="0">
                <a:solidFill>
                  <a:srgbClr val="0000FF"/>
                </a:solidFill>
              </a:rPr>
              <a:t>, 2020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05590"/>
            <a:ext cx="6400800" cy="1752600"/>
          </a:xfrm>
        </p:spPr>
        <p:txBody>
          <a:bodyPr>
            <a:normAutofit fontScale="55000" lnSpcReduction="20000"/>
          </a:bodyPr>
          <a:lstStyle/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</a:rPr>
              <a:t>Title page: Student’s name, course #, date and topic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</a:rPr>
              <a:t>Times New Roman, 12 pt.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</a:rPr>
              <a:t>Double spaced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</a:rPr>
              <a:t>5 pages + Title page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</a:rPr>
              <a:t>APA citation-style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</a:rPr>
              <a:t>Submit the paper AND the article</a:t>
            </a:r>
          </a:p>
          <a:p>
            <a:pPr marL="457200" indent="-457200" algn="l">
              <a:buFont typeface="Arial"/>
              <a:buChar char="•"/>
            </a:pPr>
            <a:endParaRPr lang="en-US" dirty="0" smtClean="0">
              <a:solidFill>
                <a:srgbClr val="008000"/>
              </a:solidFill>
            </a:endParaRPr>
          </a:p>
          <a:p>
            <a:pPr marL="457200" indent="-457200" algn="l">
              <a:buFont typeface="Arial"/>
              <a:buChar char="•"/>
            </a:pPr>
            <a:endParaRPr lang="en-US" dirty="0" smtClean="0">
              <a:solidFill>
                <a:srgbClr val="008000"/>
              </a:solidFill>
            </a:endParaRPr>
          </a:p>
          <a:p>
            <a:pPr marL="457200" indent="-457200" algn="l">
              <a:buFont typeface="Arial"/>
              <a:buChar char="•"/>
            </a:pP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361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5277" y="1600200"/>
            <a:ext cx="3800104" cy="496331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1800" dirty="0" smtClean="0"/>
              <a:t>Student’s </a:t>
            </a:r>
            <a:r>
              <a:rPr lang="en-US" sz="1800" dirty="0"/>
              <a:t>Name</a:t>
            </a:r>
          </a:p>
          <a:p>
            <a:pPr marL="0" indent="0" algn="ctr">
              <a:buNone/>
            </a:pPr>
            <a:r>
              <a:rPr lang="en-US" sz="1800" smtClean="0"/>
              <a:t>PED110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smtClean="0"/>
              <a:t>November </a:t>
            </a:r>
            <a:r>
              <a:rPr lang="en-US" sz="1800" smtClean="0"/>
              <a:t>10</a:t>
            </a:r>
            <a:r>
              <a:rPr lang="en-US" sz="1800" smtClean="0"/>
              <a:t>, 2020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/>
              <a:t> </a:t>
            </a:r>
          </a:p>
          <a:p>
            <a:pPr marL="0" indent="0" algn="ctr">
              <a:buNone/>
            </a:pPr>
            <a:r>
              <a:rPr lang="en-US" sz="1800" dirty="0"/>
              <a:t> </a:t>
            </a:r>
          </a:p>
          <a:p>
            <a:pPr marL="0" indent="0" algn="ctr">
              <a:buNone/>
            </a:pPr>
            <a:r>
              <a:rPr lang="en-US" sz="1800" dirty="0"/>
              <a:t>TITLE OF PAPER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812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a Topic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Pick Topic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Example: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Cultural stress issue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Stress among  college students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illness cause stress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Immigration issues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Health issues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Financial issues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Personal (love </a:t>
            </a:r>
            <a:r>
              <a:rPr lang="en-US" smtClean="0"/>
              <a:t>life</a:t>
            </a:r>
            <a:r>
              <a:rPr lang="en-US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mtClean="0"/>
              <a:t>Any topic from the Textbook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30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/>
              <a:t> </a:t>
            </a:r>
            <a:r>
              <a:rPr lang="en-US" b="1">
                <a:solidFill>
                  <a:srgbClr val="FF0000"/>
                </a:solidFill>
              </a:rPr>
              <a:t>1</a:t>
            </a:r>
            <a:r>
              <a:rPr lang="en-US" sz="6400" b="1">
                <a:solidFill>
                  <a:srgbClr val="FF0000"/>
                </a:solidFill>
              </a:rPr>
              <a:t>. </a:t>
            </a:r>
            <a:r>
              <a:rPr lang="en-US" sz="6400" b="1">
                <a:solidFill>
                  <a:srgbClr val="00B050"/>
                </a:solidFill>
              </a:rPr>
              <a:t>What was the purpose of the study?</a:t>
            </a:r>
            <a:r>
              <a:rPr lang="en-US" sz="6400" b="1">
                <a:solidFill>
                  <a:srgbClr val="FF0000"/>
                </a:solidFill>
              </a:rPr>
              <a:t> 2 points 1 to 2 pages 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 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2. </a:t>
            </a:r>
            <a:r>
              <a:rPr lang="en-US" sz="6400" b="1">
                <a:solidFill>
                  <a:srgbClr val="00B050"/>
                </a:solidFill>
              </a:rPr>
              <a:t>How did the author or authors establish the importance of the purpose of the study?</a:t>
            </a:r>
            <a:r>
              <a:rPr lang="en-US" sz="6400" b="1">
                <a:solidFill>
                  <a:srgbClr val="FF0000"/>
                </a:solidFill>
              </a:rPr>
              <a:t> 2 points 1 to 2 pages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 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3. </a:t>
            </a:r>
            <a:r>
              <a:rPr lang="en-US" sz="6400" b="1">
                <a:solidFill>
                  <a:srgbClr val="00B050"/>
                </a:solidFill>
              </a:rPr>
              <a:t>If the author or authors presented a hypothesis or predicted results, describe it</a:t>
            </a:r>
            <a:r>
              <a:rPr lang="en-US" sz="6400" b="1">
                <a:solidFill>
                  <a:srgbClr val="FF0000"/>
                </a:solidFill>
              </a:rPr>
              <a:t>. 2 points 1 to 2 pages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 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4. </a:t>
            </a:r>
            <a:r>
              <a:rPr lang="en-US" sz="6400" b="1">
                <a:solidFill>
                  <a:srgbClr val="00B050"/>
                </a:solidFill>
              </a:rPr>
              <a:t>Describe the important results (“important” refers to results specifically related to the study’s purpose)</a:t>
            </a:r>
            <a:r>
              <a:rPr lang="en-US" sz="6400">
                <a:solidFill>
                  <a:srgbClr val="00B050"/>
                </a:solidFill>
              </a:rPr>
              <a:t> </a:t>
            </a:r>
            <a:r>
              <a:rPr lang="en-US" sz="6400">
                <a:solidFill>
                  <a:srgbClr val="FF0000"/>
                </a:solidFill>
              </a:rPr>
              <a:t>2</a:t>
            </a:r>
            <a:r>
              <a:rPr lang="en-US" sz="6400" b="1">
                <a:solidFill>
                  <a:srgbClr val="FF0000"/>
                </a:solidFill>
              </a:rPr>
              <a:t> points 1 to 2 pages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 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5. </a:t>
            </a:r>
            <a:r>
              <a:rPr lang="en-US" sz="6400" b="1">
                <a:solidFill>
                  <a:srgbClr val="00B050"/>
                </a:solidFill>
              </a:rPr>
              <a:t>Discuss the relationship of the study’s results to the topic in the textbook chapter</a:t>
            </a:r>
            <a:r>
              <a:rPr lang="en-US" sz="6400" b="1">
                <a:solidFill>
                  <a:srgbClr val="FF0000"/>
                </a:solidFill>
              </a:rPr>
              <a:t>. 4 points 1 to 2 pages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 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6. </a:t>
            </a:r>
            <a:r>
              <a:rPr lang="en-US" sz="6400" b="1">
                <a:solidFill>
                  <a:srgbClr val="00B050"/>
                </a:solidFill>
              </a:rPr>
              <a:t>What were the intervention in the article or articles?</a:t>
            </a:r>
            <a:r>
              <a:rPr lang="en-US" sz="6400" b="1">
                <a:solidFill>
                  <a:srgbClr val="FF0000"/>
                </a:solidFill>
              </a:rPr>
              <a:t> 2 points1 to 2 paragraphs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 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7. </a:t>
            </a:r>
            <a:r>
              <a:rPr lang="en-US" sz="6400" b="1">
                <a:solidFill>
                  <a:srgbClr val="00B050"/>
                </a:solidFill>
              </a:rPr>
              <a:t>What were the conclusions the author or authors presented with respect to the article’s purpose? </a:t>
            </a:r>
            <a:r>
              <a:rPr lang="en-US" sz="6400" b="1">
                <a:solidFill>
                  <a:srgbClr val="FF0000"/>
                </a:solidFill>
              </a:rPr>
              <a:t>4 points 1 to 2 paragraphs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 </a:t>
            </a:r>
            <a:endParaRPr lang="en-US" sz="6400">
              <a:solidFill>
                <a:srgbClr val="FF0000"/>
              </a:solidFill>
            </a:endParaRPr>
          </a:p>
          <a:p>
            <a:r>
              <a:rPr lang="en-US" sz="6400" b="1">
                <a:solidFill>
                  <a:srgbClr val="FF0000"/>
                </a:solidFill>
              </a:rPr>
              <a:t>8. </a:t>
            </a:r>
            <a:r>
              <a:rPr lang="en-US" sz="6400" b="1">
                <a:solidFill>
                  <a:srgbClr val="00B050"/>
                </a:solidFill>
              </a:rPr>
              <a:t>What is the APA citation for the article? (Provide the complete APA formatted citation for the article)</a:t>
            </a:r>
            <a:r>
              <a:rPr lang="en-US" sz="6400">
                <a:solidFill>
                  <a:srgbClr val="FF0000"/>
                </a:solidFill>
              </a:rPr>
              <a:t> </a:t>
            </a:r>
            <a:r>
              <a:rPr lang="en-US" sz="6400" b="1">
                <a:solidFill>
                  <a:srgbClr val="FF0000"/>
                </a:solidFill>
              </a:rPr>
              <a:t>2 points</a:t>
            </a:r>
            <a:endParaRPr lang="en-US" sz="6400">
              <a:solidFill>
                <a:srgbClr val="FF0000"/>
              </a:solidFill>
            </a:endParaRPr>
          </a:p>
          <a:p>
            <a:endParaRPr lang="en-US" sz="6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813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Plagiarism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         Plagiarism </a:t>
            </a:r>
            <a:r>
              <a:rPr lang="en-US" dirty="0"/>
              <a:t>is the presentation of someone else's ideas, words, or artistic, scientific,</a:t>
            </a:r>
          </a:p>
          <a:p>
            <a:r>
              <a:rPr lang="en-US" dirty="0"/>
              <a:t>         or technical work as one's own creation. Using the ideas of work of another is</a:t>
            </a:r>
          </a:p>
          <a:p>
            <a:r>
              <a:rPr lang="en-US" dirty="0"/>
              <a:t>         permissible only when the original author is identified. Paraphrasing and</a:t>
            </a:r>
          </a:p>
          <a:p>
            <a:r>
              <a:rPr lang="en-US" dirty="0"/>
              <a:t>         summarizing, as well as direct quotations, require citations to the original source.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Plagiarism may be intentional or unintentional. Lack of dishonest intent does not</a:t>
            </a:r>
          </a:p>
          <a:p>
            <a:r>
              <a:rPr lang="en-US" dirty="0"/>
              <a:t>         necessarily absolve a student of responsibility for plagiarism.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It is the student's responsibility to recognize the difference between statements that</a:t>
            </a:r>
          </a:p>
          <a:p>
            <a:r>
              <a:rPr lang="en-US" dirty="0"/>
              <a:t>         are common knowledge (which do not require documentation) and restatements of</a:t>
            </a:r>
          </a:p>
          <a:p>
            <a:r>
              <a:rPr lang="en-US" dirty="0"/>
              <a:t>         the ideas of others., Paraphrase, summary, and direct quotations are acceptable</a:t>
            </a:r>
          </a:p>
          <a:p>
            <a:r>
              <a:rPr lang="en-US" dirty="0"/>
              <a:t>         forms of restatement, as long as the source is cited.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Students who are unsure how and when to provide documentation are advised to</a:t>
            </a:r>
          </a:p>
          <a:p>
            <a:r>
              <a:rPr lang="en-US" dirty="0"/>
              <a:t>         consult with their instructors. </a:t>
            </a:r>
          </a:p>
        </p:txBody>
      </p:sp>
    </p:spTree>
    <p:extLst>
      <p:ext uri="{BB962C8B-B14F-4D97-AF65-F5344CB8AC3E}">
        <p14:creationId xmlns:p14="http://schemas.microsoft.com/office/powerpoint/2010/main" val="2812082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143</Words>
  <Application>Microsoft Office PowerPoint</Application>
  <PresentationFormat>On-screen Show (4:3)</PresentationFormat>
  <Paragraphs>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Term Paper   Final Due: November 10, 2020</vt:lpstr>
      <vt:lpstr>Title Page</vt:lpstr>
      <vt:lpstr>Choosing a Topic</vt:lpstr>
      <vt:lpstr>Structure:</vt:lpstr>
      <vt:lpstr>Plagiarism</vt:lpstr>
    </vt:vector>
  </TitlesOfParts>
  <Company>Teachers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 Paper Due: December 1, 2015</dc:title>
  <dc:creator>Gottesman Libraries</dc:creator>
  <cp:lastModifiedBy>Kamal Haruna</cp:lastModifiedBy>
  <cp:revision>30</cp:revision>
  <dcterms:created xsi:type="dcterms:W3CDTF">2015-09-06T19:15:04Z</dcterms:created>
  <dcterms:modified xsi:type="dcterms:W3CDTF">2020-09-10T08:55:19Z</dcterms:modified>
</cp:coreProperties>
</file>